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4630400" cy="8229600"/>
  <p:notesSz cx="8229600" cy="14630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Host Grotesk Medium" panose="020B0604020202020204" charset="0"/>
      <p:regular r:id="rId16"/>
    </p:embeddedFont>
    <p:embeddedFont>
      <p:font typeface="Instrument Sans Medium" panose="020B0604020202020204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12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561" y="6926003"/>
            <a:ext cx="2389839" cy="1591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1" y="1828800"/>
            <a:ext cx="4197926" cy="4197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561" y="6944246"/>
            <a:ext cx="2389839" cy="1591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95CCDA"/>
          </a:solidFill>
          <a:ln/>
        </p:spPr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561" y="6946323"/>
            <a:ext cx="2389839" cy="1591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1" y="0"/>
            <a:ext cx="14650551" cy="2191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712" y="6926003"/>
            <a:ext cx="2389839" cy="1591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64B8CE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320" y="6905683"/>
            <a:ext cx="2389839" cy="1591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650093"/>
            <a:ext cx="7395329" cy="1469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ru-RU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Н</a:t>
            </a:r>
            <a:r>
              <a:rPr lang="ru-RU" sz="4450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азвание реализованного </a:t>
            </a:r>
          </a:p>
          <a:p>
            <a:pPr>
              <a:lnSpc>
                <a:spcPts val="5550"/>
              </a:lnSpc>
            </a:pPr>
            <a:r>
              <a:rPr lang="ru-RU" sz="4450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проекта (практики)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66805"/>
            <a:ext cx="75564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ru-RU" sz="17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Фамилия, имя, отчество участника областного конкурса, наименование муниципального образования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469349"/>
            <a:ext cx="840158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err="1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Проблема</a:t>
            </a:r>
            <a:r>
              <a:rPr lang="en-US" sz="4450" b="1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и </a:t>
            </a:r>
            <a:r>
              <a:rPr lang="en-US" sz="4450" b="1" dirty="0" err="1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актуальность</a:t>
            </a:r>
            <a:r>
              <a:rPr lang="ru-RU" sz="4450" b="1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проекта</a:t>
            </a:r>
            <a:endParaRPr lang="en-US" sz="4450" b="1" dirty="0"/>
          </a:p>
        </p:txBody>
      </p:sp>
      <p:sp>
        <p:nvSpPr>
          <p:cNvPr id="4" name="Shape 2"/>
          <p:cNvSpPr/>
          <p:nvPr/>
        </p:nvSpPr>
        <p:spPr>
          <a:xfrm>
            <a:off x="793790" y="2477452"/>
            <a:ext cx="6407944" cy="1639610"/>
          </a:xfrm>
          <a:prstGeom prst="roundRect">
            <a:avLst>
              <a:gd name="adj" fmla="val 581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28224" y="2789823"/>
            <a:ext cx="5939076" cy="908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ru-RU" sz="2200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О</a:t>
            </a:r>
            <a:r>
              <a:rPr lang="ru-RU" sz="2200" dirty="0" smtClean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писание проблемы, на решение которой был </a:t>
            </a:r>
          </a:p>
          <a:p>
            <a:pPr>
              <a:lnSpc>
                <a:spcPts val="2750"/>
              </a:lnSpc>
            </a:pPr>
            <a:r>
              <a:rPr lang="ru-RU" sz="2200" dirty="0" smtClean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направлен проект (практика) 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7428548" y="2477452"/>
            <a:ext cx="6408063" cy="1639610"/>
          </a:xfrm>
          <a:prstGeom prst="roundRect">
            <a:avLst>
              <a:gd name="adj" fmla="val 581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662982" y="2785076"/>
            <a:ext cx="4296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ru-RU" sz="2200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А</a:t>
            </a:r>
            <a:r>
              <a:rPr lang="ru-RU" sz="2200" dirty="0" smtClean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ктуальность проекта (практики)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"/>
          <p:cNvSpPr/>
          <p:nvPr/>
        </p:nvSpPr>
        <p:spPr bwMode="auto">
          <a:xfrm>
            <a:off x="864461" y="3206725"/>
            <a:ext cx="4774715" cy="833718"/>
          </a:xfrm>
          <a:prstGeom prst="roundRect">
            <a:avLst>
              <a:gd name="adj" fmla="val 480089"/>
            </a:avLst>
          </a:prstGeom>
          <a:solidFill>
            <a:srgbClr val="ACD3E2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3" name="Text 0"/>
          <p:cNvSpPr/>
          <p:nvPr/>
        </p:nvSpPr>
        <p:spPr>
          <a:xfrm>
            <a:off x="3457635" y="572572"/>
            <a:ext cx="7715131" cy="520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Этапы реализации и вклад участника</a:t>
            </a:r>
            <a:endParaRPr lang="en-US" sz="3250" b="1" dirty="0"/>
          </a:p>
        </p:txBody>
      </p:sp>
      <p:sp>
        <p:nvSpPr>
          <p:cNvPr id="15" name="Shape 4"/>
          <p:cNvSpPr/>
          <p:nvPr/>
        </p:nvSpPr>
        <p:spPr bwMode="auto">
          <a:xfrm>
            <a:off x="8996855" y="3209745"/>
            <a:ext cx="4774715" cy="830698"/>
          </a:xfrm>
          <a:prstGeom prst="roundRect">
            <a:avLst>
              <a:gd name="adj" fmla="val 480089"/>
            </a:avLst>
          </a:prstGeom>
          <a:solidFill>
            <a:srgbClr val="ACD3E2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6" name="Text 1"/>
          <p:cNvSpPr/>
          <p:nvPr/>
        </p:nvSpPr>
        <p:spPr>
          <a:xfrm>
            <a:off x="2901431" y="4403761"/>
            <a:ext cx="700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ТЕКСТ</a:t>
            </a:r>
          </a:p>
        </p:txBody>
      </p:sp>
      <p:sp>
        <p:nvSpPr>
          <p:cNvPr id="17" name="Text 1"/>
          <p:cNvSpPr/>
          <p:nvPr/>
        </p:nvSpPr>
        <p:spPr>
          <a:xfrm>
            <a:off x="11033826" y="4403761"/>
            <a:ext cx="700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ТЕКСТ</a:t>
            </a:r>
          </a:p>
        </p:txBody>
      </p:sp>
      <p:sp>
        <p:nvSpPr>
          <p:cNvPr id="18" name="Text 1"/>
          <p:cNvSpPr/>
          <p:nvPr/>
        </p:nvSpPr>
        <p:spPr>
          <a:xfrm>
            <a:off x="-1096908" y="3448252"/>
            <a:ext cx="8697451" cy="713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850"/>
              </a:lnSpc>
            </a:pPr>
            <a:r>
              <a:rPr lang="ru-RU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Этапы реализации проекта (практики)</a:t>
            </a:r>
            <a:endParaRPr lang="ru-RU" sz="1750" dirty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</p:txBody>
      </p:sp>
      <p:sp>
        <p:nvSpPr>
          <p:cNvPr id="19" name="Text 1"/>
          <p:cNvSpPr/>
          <p:nvPr/>
        </p:nvSpPr>
        <p:spPr>
          <a:xfrm>
            <a:off x="7115504" y="3266593"/>
            <a:ext cx="8697451" cy="713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850"/>
              </a:lnSpc>
            </a:pPr>
            <a:r>
              <a:rPr lang="ru-RU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Л</a:t>
            </a:r>
            <a:r>
              <a:rPr lang="ru-RU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ичный вклад участника в реализацию </a:t>
            </a:r>
          </a:p>
          <a:p>
            <a:pPr algn="ctr">
              <a:lnSpc>
                <a:spcPts val="2850"/>
              </a:lnSpc>
            </a:pPr>
            <a:r>
              <a:rPr lang="ru-RU" sz="175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проекта (практики)</a:t>
            </a:r>
            <a:endParaRPr lang="ru-RU" sz="1750" dirty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9"/>
          <p:cNvSpPr/>
          <p:nvPr/>
        </p:nvSpPr>
        <p:spPr>
          <a:xfrm>
            <a:off x="7970445" y="436331"/>
            <a:ext cx="6244709" cy="6652838"/>
          </a:xfrm>
          <a:prstGeom prst="roundRect">
            <a:avLst>
              <a:gd name="adj" fmla="val 7436"/>
            </a:avLst>
          </a:prstGeom>
          <a:solidFill>
            <a:srgbClr val="B6FCB8"/>
          </a:solidFill>
          <a:ln/>
        </p:spPr>
      </p:sp>
      <p:sp>
        <p:nvSpPr>
          <p:cNvPr id="3" name="Text 0"/>
          <p:cNvSpPr/>
          <p:nvPr/>
        </p:nvSpPr>
        <p:spPr>
          <a:xfrm>
            <a:off x="793790" y="436331"/>
            <a:ext cx="5401527" cy="1878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450"/>
              </a:lnSpc>
            </a:pPr>
            <a:r>
              <a:rPr lang="en-US" sz="3550" b="1" dirty="0" err="1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Социальный</a:t>
            </a:r>
            <a:r>
              <a:rPr lang="en-US" sz="3550" b="1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</a:t>
            </a:r>
            <a:r>
              <a:rPr lang="en-US" sz="3550" b="1" dirty="0" err="1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эффект</a:t>
            </a:r>
            <a:r>
              <a:rPr lang="ru-RU" sz="3550" b="1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от </a:t>
            </a:r>
          </a:p>
          <a:p>
            <a:pPr>
              <a:lnSpc>
                <a:spcPts val="4450"/>
              </a:lnSpc>
            </a:pPr>
            <a:r>
              <a:rPr lang="ru-RU" sz="3550" b="1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реализации проекта </a:t>
            </a:r>
          </a:p>
          <a:p>
            <a:pPr>
              <a:lnSpc>
                <a:spcPts val="4450"/>
              </a:lnSpc>
            </a:pPr>
            <a:r>
              <a:rPr lang="ru-RU" sz="3550" b="1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(практики)</a:t>
            </a:r>
            <a:endParaRPr lang="en-US" sz="3550" b="1" dirty="0"/>
          </a:p>
        </p:txBody>
      </p:sp>
      <p:sp>
        <p:nvSpPr>
          <p:cNvPr id="4" name="Shape 1"/>
          <p:cNvSpPr/>
          <p:nvPr/>
        </p:nvSpPr>
        <p:spPr>
          <a:xfrm>
            <a:off x="793790" y="2749411"/>
            <a:ext cx="864275" cy="534114"/>
          </a:xfrm>
          <a:prstGeom prst="roundRect">
            <a:avLst>
              <a:gd name="adj" fmla="val 17837"/>
            </a:avLst>
          </a:prstGeom>
          <a:solidFill>
            <a:srgbClr val="DFDFE0"/>
          </a:solidFill>
          <a:ln/>
        </p:spPr>
      </p:sp>
      <p:sp>
        <p:nvSpPr>
          <p:cNvPr id="6" name="Text 2"/>
          <p:cNvSpPr/>
          <p:nvPr/>
        </p:nvSpPr>
        <p:spPr>
          <a:xfrm>
            <a:off x="1908904" y="2749411"/>
            <a:ext cx="18328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u="sng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Было</a:t>
            </a:r>
            <a:endParaRPr lang="en-US" sz="2800" u="sng" dirty="0"/>
          </a:p>
        </p:txBody>
      </p:sp>
      <p:sp>
        <p:nvSpPr>
          <p:cNvPr id="7" name="Text 3"/>
          <p:cNvSpPr/>
          <p:nvPr/>
        </p:nvSpPr>
        <p:spPr>
          <a:xfrm>
            <a:off x="1908904" y="3297505"/>
            <a:ext cx="1832848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1750" dirty="0" smtClean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ТЕКСТ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3991883" y="2749411"/>
            <a:ext cx="864275" cy="534114"/>
          </a:xfrm>
          <a:prstGeom prst="roundRect">
            <a:avLst>
              <a:gd name="adj" fmla="val 17837"/>
            </a:avLst>
          </a:prstGeom>
          <a:solidFill>
            <a:srgbClr val="DFDFE0"/>
          </a:solidFill>
          <a:ln/>
        </p:spPr>
      </p:sp>
      <p:sp>
        <p:nvSpPr>
          <p:cNvPr id="10" name="Text 5"/>
          <p:cNvSpPr/>
          <p:nvPr/>
        </p:nvSpPr>
        <p:spPr>
          <a:xfrm>
            <a:off x="5123593" y="2749411"/>
            <a:ext cx="18328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u="sng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Стало</a:t>
            </a:r>
            <a:endParaRPr lang="en-US" sz="2800" u="sng" dirty="0"/>
          </a:p>
        </p:txBody>
      </p:sp>
      <p:sp>
        <p:nvSpPr>
          <p:cNvPr id="11" name="Text 6"/>
          <p:cNvSpPr/>
          <p:nvPr/>
        </p:nvSpPr>
        <p:spPr>
          <a:xfrm>
            <a:off x="5123593" y="3297505"/>
            <a:ext cx="1832848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1750" dirty="0" smtClean="0">
                <a:solidFill>
                  <a:srgbClr val="000000"/>
                </a:solidFill>
                <a:latin typeface="Roboto" pitchFamily="34" charset="0"/>
                <a:ea typeface="Roboto" pitchFamily="34" charset="-122"/>
              </a:rPr>
              <a:t>ТЕКСТ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8973032" y="1860716"/>
            <a:ext cx="4445015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1750" dirty="0" smtClean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ТЕКСТ</a:t>
            </a:r>
            <a:endParaRPr lang="en-US" sz="175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822" y="1866441"/>
            <a:ext cx="445612" cy="3565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9" y="2802240"/>
            <a:ext cx="428456" cy="4284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388" y="2803685"/>
            <a:ext cx="428456" cy="428456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8337822" y="536183"/>
            <a:ext cx="5401527" cy="1269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450"/>
              </a:lnSpc>
            </a:pPr>
            <a:r>
              <a:rPr lang="ru-RU" sz="3550" b="1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Количество </a:t>
            </a:r>
          </a:p>
          <a:p>
            <a:pPr>
              <a:lnSpc>
                <a:spcPts val="4450"/>
              </a:lnSpc>
            </a:pPr>
            <a:r>
              <a:rPr lang="ru-RU" sz="3550" b="1" dirty="0" err="1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благополучателей</a:t>
            </a:r>
            <a:endParaRPr lang="en-US" sz="35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0"/>
          <p:cNvSpPr/>
          <p:nvPr/>
        </p:nvSpPr>
        <p:spPr>
          <a:xfrm>
            <a:off x="703063" y="931426"/>
            <a:ext cx="13125927" cy="941070"/>
          </a:xfrm>
          <a:prstGeom prst="roundRect">
            <a:avLst>
              <a:gd name="adj" fmla="val 10123"/>
            </a:avLst>
          </a:prstGeom>
          <a:solidFill>
            <a:srgbClr val="C6E4EB"/>
          </a:solidFill>
          <a:ln/>
        </p:spPr>
      </p:sp>
      <p:sp>
        <p:nvSpPr>
          <p:cNvPr id="2" name="Text 0"/>
          <p:cNvSpPr/>
          <p:nvPr/>
        </p:nvSpPr>
        <p:spPr>
          <a:xfrm>
            <a:off x="793790" y="1047571"/>
            <a:ext cx="70866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ru-RU" sz="3200" b="1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Фотографии, иллюстрирующие реализацию проекта (практики) </a:t>
            </a:r>
            <a:endParaRPr lang="en-US" sz="3200" b="1" dirty="0"/>
          </a:p>
        </p:txBody>
      </p:sp>
      <p:sp>
        <p:nvSpPr>
          <p:cNvPr id="4" name="Shape 2"/>
          <p:cNvSpPr/>
          <p:nvPr/>
        </p:nvSpPr>
        <p:spPr>
          <a:xfrm>
            <a:off x="793790" y="2835115"/>
            <a:ext cx="3120747" cy="3120747"/>
          </a:xfrm>
          <a:prstGeom prst="roundRect">
            <a:avLst>
              <a:gd name="adj" fmla="val 3053"/>
            </a:avLst>
          </a:prstGeom>
          <a:solidFill>
            <a:srgbClr val="DFDFE0"/>
          </a:solidFill>
          <a:ln/>
        </p:spPr>
      </p:sp>
      <p:sp>
        <p:nvSpPr>
          <p:cNvPr id="7" name="Shape 4"/>
          <p:cNvSpPr/>
          <p:nvPr/>
        </p:nvSpPr>
        <p:spPr>
          <a:xfrm>
            <a:off x="4103608" y="2835116"/>
            <a:ext cx="3120866" cy="3120866"/>
          </a:xfrm>
          <a:prstGeom prst="roundRect">
            <a:avLst>
              <a:gd name="adj" fmla="val 3053"/>
            </a:avLst>
          </a:prstGeom>
          <a:solidFill>
            <a:srgbClr val="DFDFE0"/>
          </a:solidFill>
          <a:ln/>
        </p:spPr>
      </p:sp>
      <p:sp>
        <p:nvSpPr>
          <p:cNvPr id="10" name="Shape 6"/>
          <p:cNvSpPr/>
          <p:nvPr/>
        </p:nvSpPr>
        <p:spPr>
          <a:xfrm>
            <a:off x="7405926" y="2835116"/>
            <a:ext cx="3120747" cy="3120747"/>
          </a:xfrm>
          <a:prstGeom prst="roundRect">
            <a:avLst>
              <a:gd name="adj" fmla="val 3053"/>
            </a:avLst>
          </a:prstGeom>
          <a:solidFill>
            <a:srgbClr val="DFDFE0"/>
          </a:solidFill>
          <a:ln/>
        </p:spPr>
      </p:sp>
      <p:sp>
        <p:nvSpPr>
          <p:cNvPr id="13" name="Shape 8"/>
          <p:cNvSpPr/>
          <p:nvPr/>
        </p:nvSpPr>
        <p:spPr>
          <a:xfrm>
            <a:off x="10708124" y="2835116"/>
            <a:ext cx="3120866" cy="3120866"/>
          </a:xfrm>
          <a:prstGeom prst="roundRect">
            <a:avLst>
              <a:gd name="adj" fmla="val 3053"/>
            </a:avLst>
          </a:prstGeom>
          <a:solidFill>
            <a:srgbClr val="DFDFE0"/>
          </a:solidFill>
          <a:ln/>
        </p:spPr>
      </p:sp>
      <p:sp>
        <p:nvSpPr>
          <p:cNvPr id="19" name="Прямоугольник 18"/>
          <p:cNvSpPr/>
          <p:nvPr/>
        </p:nvSpPr>
        <p:spPr>
          <a:xfrm>
            <a:off x="958268" y="4210822"/>
            <a:ext cx="278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0" dirty="0">
                <a:latin typeface="Arial" panose="020B0604020202020204" pitchFamily="34" charset="0"/>
                <a:cs typeface="Arial" panose="020B0604020202020204" pitchFamily="34" charset="0"/>
              </a:rPr>
              <a:t>Место для </a:t>
            </a:r>
            <a:r>
              <a:rPr lang="ru-RU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68206" y="4210822"/>
            <a:ext cx="278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0" dirty="0">
                <a:latin typeface="Arial" panose="020B0604020202020204" pitchFamily="34" charset="0"/>
                <a:cs typeface="Arial" panose="020B0604020202020204" pitchFamily="34" charset="0"/>
              </a:rPr>
              <a:t>Место для </a:t>
            </a:r>
            <a:r>
              <a:rPr lang="ru-RU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02876" y="4205416"/>
            <a:ext cx="278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0" dirty="0">
                <a:latin typeface="Arial" panose="020B0604020202020204" pitchFamily="34" charset="0"/>
                <a:cs typeface="Arial" panose="020B0604020202020204" pitchFamily="34" charset="0"/>
              </a:rPr>
              <a:t>Место для </a:t>
            </a:r>
            <a:r>
              <a:rPr lang="ru-RU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872662" y="4205416"/>
            <a:ext cx="278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0" dirty="0">
                <a:latin typeface="Arial" panose="020B0604020202020204" pitchFamily="34" charset="0"/>
                <a:cs typeface="Arial" panose="020B0604020202020204" pitchFamily="34" charset="0"/>
              </a:rPr>
              <a:t>Место для </a:t>
            </a:r>
            <a:r>
              <a:rPr lang="ru-RU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101</Words>
  <Application>Microsoft Office PowerPoint</Application>
  <PresentationFormat>Произвольный</PresentationFormat>
  <Paragraphs>33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Roboto</vt:lpstr>
      <vt:lpstr>Host Grotesk Medium</vt:lpstr>
      <vt:lpstr>Arial</vt:lpstr>
      <vt:lpstr>Instrument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Дарья</dc:creator>
  <cp:lastModifiedBy>Дарья</cp:lastModifiedBy>
  <cp:revision>11</cp:revision>
  <dcterms:created xsi:type="dcterms:W3CDTF">2026-04-24T15:45:52Z</dcterms:created>
  <dcterms:modified xsi:type="dcterms:W3CDTF">2026-04-25T17:40:45Z</dcterms:modified>
</cp:coreProperties>
</file>